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5" r:id="rId3"/>
    <p:sldId id="266" r:id="rId4"/>
    <p:sldId id="263" r:id="rId5"/>
    <p:sldId id="267" r:id="rId6"/>
    <p:sldId id="268" r:id="rId7"/>
    <p:sldId id="269" r:id="rId8"/>
    <p:sldId id="257" r:id="rId9"/>
    <p:sldId id="262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867AB-8F03-477C-9F95-AF8563EA8C48}" type="datetimeFigureOut">
              <a:rPr lang="pl-PL" smtClean="0"/>
              <a:t>22.06.2021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C59B5-EB2F-435C-B500-415FA466A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2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B6B77-132A-4C88-BA93-9905E1FE41CB}" type="datetime1">
              <a:rPr lang="pl-PL" smtClean="0"/>
              <a:t>22.06.2021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F35B6-D3CD-4FCC-BA59-99366701C206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472B-10FF-4B44-AA3B-4110331F1209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7C78A-306D-4354-BC61-ECEFDEF8D3C0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9E284-8F8D-4EA6-B0CF-AB0D9F696069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0E3FA-172F-47A4-B99E-4795D00AB2BF}" type="datetime1">
              <a:rPr lang="pl-PL" smtClean="0"/>
              <a:t>22.06.2021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608-EBF3-49A8-9FE9-B7DA62A267CE}" type="datetime1">
              <a:rPr lang="pl-PL" smtClean="0"/>
              <a:t>22.06.2021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1D7C9-5D6B-49E8-91D1-26E5D2163507}" type="datetime1">
              <a:rPr lang="pl-PL" smtClean="0"/>
              <a:t>22.06.2021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27AFD-A461-4560-9F9A-F68BA0B23FB4}" type="datetime1">
              <a:rPr lang="pl-PL" smtClean="0"/>
              <a:t>22.06.2021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3115A-AC5B-409E-8496-CA9F9DB3AA52}" type="datetime1">
              <a:rPr lang="pl-PL" smtClean="0"/>
              <a:t>22.06.2021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EA1B8-A69F-467E-B6CA-B6A4494018BE}" type="datetime1">
              <a:rPr lang="pl-PL" smtClean="0"/>
              <a:t>22.06.2021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5FF681-3271-4F50-8B52-431D1FB9E6BA}" type="datetime1">
              <a:rPr lang="pl-PL" smtClean="0"/>
              <a:t>22.06.2021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f.gov.pl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1484784"/>
            <a:ext cx="7406640" cy="3384376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ABC BEZPIECZNEGO </a:t>
            </a:r>
            <a:r>
              <a:rPr lang="pl-PL" altLang="pl-PL" sz="5600" b="1" dirty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OSZCZĘDZANIA</a:t>
            </a: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/</a:t>
            </a:r>
          </a:p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INWESTOWANIA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1052736"/>
            <a:ext cx="7920880" cy="5328592"/>
          </a:xfrm>
        </p:spPr>
        <p:txBody>
          <a:bodyPr>
            <a:normAutofit fontScale="70000" lnSpcReduction="20000"/>
          </a:bodyPr>
          <a:lstStyle/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Trebuchet MS" pitchFamily="34" charset="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b="1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ZARABIANIE: 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oznacza pozyskiwanie środków pieniężnych głównie z tytułu wykonanej pracy. 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Trebuchet MS" pitchFamily="34" charset="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3600" dirty="0">
              <a:solidFill>
                <a:srgbClr val="000000"/>
              </a:solidFill>
              <a:latin typeface="Calibri" panose="020F0502020204030204" pitchFamily="34" charset="0"/>
              <a:ea typeface="Lucida Sans Unicode" pitchFamily="34" charset="0"/>
              <a:cs typeface="Lucida Sans Unicode" pitchFamily="34" charset="0"/>
            </a:endParaRP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Trebuchet MS" pitchFamily="34" charset="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b="1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OSZCZĘDZANIE: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 oznacza rezygnację z konsumpcji dziś na rzecz konsumpcji w przyszłości; </a:t>
            </a:r>
            <a:r>
              <a:rPr lang="pl-PL" altLang="pl-PL" sz="3600" dirty="0">
                <a:solidFill>
                  <a:prstClr val="black"/>
                </a:solidFill>
                <a:latin typeface="Calibri" panose="020F0502020204030204" pitchFamily="34" charset="0"/>
              </a:rPr>
              <a:t>pomnażanie nadwyżek finansowych </a:t>
            </a:r>
            <a:r>
              <a:rPr lang="pl-PL" altLang="pl-PL" sz="3600" b="1" dirty="0">
                <a:solidFill>
                  <a:prstClr val="black"/>
                </a:solidFill>
                <a:latin typeface="Calibri" panose="020F0502020204030204" pitchFamily="34" charset="0"/>
              </a:rPr>
              <a:t>w sposób przewidywalny i bezpieczny; 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rozsądne wydawanie pieniędzy.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Trebuchet MS" pitchFamily="34" charset="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3600" dirty="0">
              <a:solidFill>
                <a:srgbClr val="000000"/>
              </a:solidFill>
              <a:latin typeface="Calibri" panose="020F0502020204030204" pitchFamily="34" charset="0"/>
              <a:ea typeface="Lucida Sans Unicode" pitchFamily="34" charset="0"/>
              <a:cs typeface="Lucida Sans Unicode" pitchFamily="34" charset="0"/>
            </a:endParaRP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Trebuchet MS" pitchFamily="34" charset="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b="1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INWESTOWANIE: 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oznacza rezygnację z konsumpcji TERAZ (</a:t>
            </a:r>
            <a:r>
              <a:rPr lang="pl-PL" altLang="pl-PL" sz="3600" i="1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na rzecz konsumpcji w przyszłości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) i przeznaczenie pewnych sum pieniężnych (</a:t>
            </a:r>
            <a:r>
              <a:rPr lang="pl-PL" altLang="pl-PL" sz="3600" i="1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oszczędności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) na inwestycje po to, aby po określonym czasie mieć tych środków WIĘCEJ, licząc się jednakże z określonym </a:t>
            </a:r>
            <a:r>
              <a:rPr lang="pl-PL" altLang="pl-PL" sz="3600" b="1" dirty="0">
                <a:solidFill>
                  <a:srgbClr val="FF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RYZYKIEM </a:t>
            </a:r>
            <a:r>
              <a:rPr lang="pl-PL" altLang="pl-PL" sz="3600" dirty="0">
                <a:solidFill>
                  <a:srgbClr val="FF0000"/>
                </a:solidFill>
                <a:latin typeface="Calibri" panose="020F0502020204030204" pitchFamily="34" charset="0"/>
                <a:ea typeface="Lucida Sans Unicode" pitchFamily="34" charset="0"/>
                <a:cs typeface="Lucida Sans Unicode" pitchFamily="34" charset="0"/>
              </a:rPr>
              <a:t>straty.</a:t>
            </a: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2800" b="1" dirty="0">
                <a:solidFill>
                  <a:srgbClr val="1F497D"/>
                </a:solidFill>
                <a:latin typeface="Calibri" pitchFamily="34" charset="0"/>
              </a:rPr>
              <a:t>ZARABIANIE, OSZCZĘDZANIE, INWESTOWANIE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5612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776864" cy="5184576"/>
          </a:xfrm>
        </p:spPr>
        <p:txBody>
          <a:bodyPr>
            <a:normAutofit fontScale="85000" lnSpcReduction="20000"/>
          </a:bodyPr>
          <a:lstStyle/>
          <a:p>
            <a:pPr lvl="0" algn="ctr"/>
            <a:endParaRPr lang="pl-PL" sz="2700" b="1" dirty="0" smtClean="0">
              <a:latin typeface="Calibri" panose="020F0502020204030204" pitchFamily="34" charset="0"/>
            </a:endParaRP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Wingdings" pitchFamily="2" charset="2"/>
              <a:buChar char="§"/>
            </a:pPr>
            <a:r>
              <a:rPr lang="pl-PL" altLang="pl-PL" sz="2900" dirty="0">
                <a:solidFill>
                  <a:prstClr val="black"/>
                </a:solidFill>
                <a:latin typeface="Calibri" panose="020F0502020204030204" pitchFamily="34" charset="0"/>
              </a:rPr>
              <a:t>praktycznie nie ma inwestycji, które w całości są pozbawione ryzyka;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Wingdings" pitchFamily="2" charset="2"/>
              <a:buChar char="§"/>
            </a:pPr>
            <a:r>
              <a:rPr lang="pl-PL" altLang="pl-PL" sz="2900" b="1" dirty="0">
                <a:solidFill>
                  <a:prstClr val="black"/>
                </a:solidFill>
                <a:latin typeface="Calibri" panose="020F0502020204030204" pitchFamily="34" charset="0"/>
              </a:rPr>
              <a:t>zysk jest zawsze premią za ponoszenie ryzyka </a:t>
            </a:r>
            <a:r>
              <a:rPr lang="pl-PL" altLang="pl-PL" sz="2900" dirty="0">
                <a:solidFill>
                  <a:prstClr val="black"/>
                </a:solidFill>
                <a:latin typeface="Calibri" panose="020F0502020204030204" pitchFamily="34" charset="0"/>
              </a:rPr>
              <a:t>- </a:t>
            </a:r>
            <a:r>
              <a:rPr lang="pl-PL" altLang="pl-PL" sz="2900" b="1" dirty="0">
                <a:solidFill>
                  <a:srgbClr val="FF0000"/>
                </a:solidFill>
                <a:latin typeface="Calibri" panose="020F0502020204030204" pitchFamily="34" charset="0"/>
              </a:rPr>
              <a:t>im większy oferowany zysk z inwestycji tym większe ryzyko straty</a:t>
            </a:r>
            <a:r>
              <a:rPr lang="pl-PL" altLang="pl-PL" sz="2900" dirty="0">
                <a:solidFill>
                  <a:srgbClr val="FF0000"/>
                </a:solidFill>
                <a:latin typeface="Calibri" panose="020F0502020204030204" pitchFamily="34" charset="0"/>
              </a:rPr>
              <a:t>;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Wingdings" pitchFamily="2" charset="2"/>
              <a:buChar char="§"/>
            </a:pPr>
            <a:r>
              <a:rPr lang="pl-PL" altLang="pl-PL" sz="2900" dirty="0">
                <a:solidFill>
                  <a:prstClr val="black"/>
                </a:solidFill>
                <a:latin typeface="Calibri" panose="020F0502020204030204" pitchFamily="34" charset="0"/>
              </a:rPr>
              <a:t>decydując się na inwestowanie należy zastanowić się, ile możemy poświęcić czasu na dbanie o nasz kapitał;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Wingdings" pitchFamily="2" charset="2"/>
              <a:buChar char="§"/>
            </a:pPr>
            <a:r>
              <a:rPr lang="pl-PL" altLang="pl-PL" sz="2900" dirty="0">
                <a:solidFill>
                  <a:prstClr val="black"/>
                </a:solidFill>
                <a:latin typeface="Calibri" panose="020F0502020204030204" pitchFamily="34" charset="0"/>
              </a:rPr>
              <a:t>jeśli tego czasu nie mamy zbyt dużo należy inwestować bezpiecznie bądź zdać się w tym zakresie na specjalistów; 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Wingdings" pitchFamily="2" charset="2"/>
              <a:buChar char="§"/>
            </a:pPr>
            <a:r>
              <a:rPr lang="pl-PL" altLang="pl-PL" sz="2900" dirty="0">
                <a:solidFill>
                  <a:prstClr val="black"/>
                </a:solidFill>
                <a:latin typeface="Calibri" panose="020F0502020204030204" pitchFamily="34" charset="0"/>
              </a:rPr>
              <a:t>gdy czasu mamy na tyle, by na bieżąco śledzić sytuację na rynku, możemy sobie pozwolić na decyzje odważniejsze, wiążące się </a:t>
            </a:r>
            <a:r>
              <a:rPr lang="pl-PL" altLang="pl-PL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 </a:t>
            </a:r>
            <a:r>
              <a:rPr lang="pl-PL" altLang="pl-PL" sz="2900" dirty="0">
                <a:solidFill>
                  <a:prstClr val="black"/>
                </a:solidFill>
                <a:latin typeface="Calibri" panose="020F0502020204030204" pitchFamily="34" charset="0"/>
              </a:rPr>
              <a:t>większym ryzykiem straty, ale mogące przynieść o wiele większe zyski.</a:t>
            </a:r>
          </a:p>
          <a:p>
            <a:pPr lvl="0" algn="ctr"/>
            <a:r>
              <a:rPr lang="pl-PL" sz="2900" dirty="0" smtClean="0">
                <a:latin typeface="Calibri" panose="020F0502020204030204" pitchFamily="34" charset="0"/>
              </a:rPr>
              <a:t> </a:t>
            </a:r>
            <a:endParaRPr lang="pl-PL" sz="29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  <a:effectLst/>
                <a:latin typeface="Trebuchet MS"/>
              </a:rPr>
              <a:t>INWESTOWANIE = RYZYKO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76746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7848872" cy="5328592"/>
          </a:xfrm>
        </p:spPr>
        <p:txBody>
          <a:bodyPr>
            <a:normAutofit/>
          </a:bodyPr>
          <a:lstStyle/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b="1" dirty="0" smtClean="0">
                <a:latin typeface="Calibri" panose="020F0502020204030204" pitchFamily="34" charset="0"/>
              </a:rPr>
              <a:t>1. Należy </a:t>
            </a:r>
            <a:r>
              <a:rPr lang="pl-PL" sz="3600" b="1" dirty="0">
                <a:latin typeface="Calibri" panose="020F0502020204030204" pitchFamily="34" charset="0"/>
              </a:rPr>
              <a:t>sprawdzić, czy firma objęta jest </a:t>
            </a:r>
            <a:r>
              <a:rPr lang="pl-PL" sz="3600" b="1" dirty="0" smtClean="0">
                <a:latin typeface="Calibri" panose="020F0502020204030204" pitchFamily="34" charset="0"/>
              </a:rPr>
              <a:t>państwowym nadzorem finansowym</a:t>
            </a:r>
            <a:r>
              <a:rPr lang="pl-PL" sz="3600" dirty="0" smtClean="0">
                <a:latin typeface="Calibri" panose="020F0502020204030204" pitchFamily="34" charset="0"/>
              </a:rPr>
              <a:t> </a:t>
            </a:r>
            <a:r>
              <a:rPr lang="pl-PL" sz="3600" dirty="0">
                <a:latin typeface="Calibri" panose="020F0502020204030204" pitchFamily="34" charset="0"/>
              </a:rPr>
              <a:t>- listę podmiotów objętych nadzorem, jak również listę ostrzeżeń publicznych można znaleźć na stronie Komisji Nadzoru Finansowego: </a:t>
            </a:r>
            <a:endParaRPr lang="pl-PL" sz="3600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b="1" dirty="0" smtClean="0">
                <a:solidFill>
                  <a:srgbClr val="FF0000"/>
                </a:solidFill>
                <a:latin typeface="Calibri" panose="020F0502020204030204" pitchFamily="34" charset="0"/>
                <a:hlinkClick r:id="rId2"/>
              </a:rPr>
              <a:t>www.knf.gov.pl</a:t>
            </a:r>
            <a:endParaRPr lang="pl-PL" sz="3600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75656" y="62068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rgbClr val="1F497D"/>
                </a:solidFill>
                <a:latin typeface="Calibri" pitchFamily="34" charset="0"/>
              </a:rPr>
              <a:t>PODSTAWOWE ZASADY BEZPIECZNEGO OSZCZĘDZANIA/INWESTOWANIA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0905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7848872" cy="5328592"/>
          </a:xfrm>
        </p:spPr>
        <p:txBody>
          <a:bodyPr>
            <a:normAutofit fontScale="92500" lnSpcReduction="10000"/>
          </a:bodyPr>
          <a:lstStyle/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b="1" dirty="0" smtClean="0">
                <a:latin typeface="Calibri" panose="020F0502020204030204" pitchFamily="34" charset="0"/>
              </a:rPr>
              <a:t>2. Należy </a:t>
            </a:r>
            <a:r>
              <a:rPr lang="pl-PL" sz="3600" b="1" dirty="0">
                <a:latin typeface="Calibri" panose="020F0502020204030204" pitchFamily="34" charset="0"/>
              </a:rPr>
              <a:t>pamiętać, że obiecywany wysoki zysk z inwestycji wiąże się zwykle z dużym ryzkiem jego nieosiągnięcia, a często również z utratą części bądź nawet całości wpłaconych środków</a:t>
            </a:r>
            <a:r>
              <a:rPr lang="pl-PL" sz="3600" dirty="0">
                <a:latin typeface="Calibri" panose="020F0502020204030204" pitchFamily="34" charset="0"/>
              </a:rPr>
              <a:t> - w praktyce najbezpieczniejsze inwestycje, ale też przynoszące najniższy zwrot z kapitału, to lokaty bankowe lub obligacje emitowane przez Skarb Państwa.</a:t>
            </a: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75656" y="62068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rgbClr val="1F497D"/>
                </a:solidFill>
                <a:latin typeface="Calibri" pitchFamily="34" charset="0"/>
              </a:rPr>
              <a:t>PODSTAWOWE ZASADY BEZPIECZNEGO OSZCZĘDZANIA/INWESTOWANIA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4079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7848872" cy="5328592"/>
          </a:xfrm>
        </p:spPr>
        <p:txBody>
          <a:bodyPr>
            <a:normAutofit/>
          </a:bodyPr>
          <a:lstStyle/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b="1" dirty="0" smtClean="0">
                <a:latin typeface="Calibri" panose="020F0502020204030204" pitchFamily="34" charset="0"/>
              </a:rPr>
              <a:t>3. </a:t>
            </a:r>
            <a:r>
              <a:rPr lang="pl-PL" sz="3200" b="1" dirty="0" smtClean="0"/>
              <a:t>Należy </a:t>
            </a:r>
            <a:r>
              <a:rPr lang="pl-PL" sz="3200" b="1" dirty="0"/>
              <a:t>dokładnie przeczytać umowę</a:t>
            </a:r>
            <a:r>
              <a:rPr lang="pl-PL" sz="3200" dirty="0"/>
              <a:t> - w szczególności trzeba zwrócić uwagę na postanowienia zapisane „drobnym drukiem” oraz na załączniki. Warto również ustalić, czy w treści umowy firma wymienia okoliczności, w których nie wypłaci części bądź całości otrzymanych środków. </a:t>
            </a: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75656" y="62068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rgbClr val="1F497D"/>
                </a:solidFill>
                <a:latin typeface="Calibri" pitchFamily="34" charset="0"/>
              </a:rPr>
              <a:t>PODSTAWOWE ZASADY BEZPIECZNEGO OSZCZĘDZANIA/INWESTOWANIA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86336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7848872" cy="5328592"/>
          </a:xfrm>
        </p:spPr>
        <p:txBody>
          <a:bodyPr>
            <a:normAutofit lnSpcReduction="10000"/>
          </a:bodyPr>
          <a:lstStyle/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4800" b="1" dirty="0">
                <a:latin typeface="Calibri" panose="020F0502020204030204" pitchFamily="34" charset="0"/>
              </a:rPr>
              <a:t>4</a:t>
            </a:r>
            <a:r>
              <a:rPr lang="pl-PL" sz="4800" b="1" dirty="0" smtClean="0">
                <a:latin typeface="Calibri" panose="020F0502020204030204" pitchFamily="34" charset="0"/>
              </a:rPr>
              <a:t>. </a:t>
            </a:r>
            <a:r>
              <a:rPr lang="pl-PL" sz="4400" b="1" dirty="0">
                <a:latin typeface="Calibri" panose="020F0502020204030204" pitchFamily="34" charset="0"/>
              </a:rPr>
              <a:t>Nie należy podpisywać umów, których się nie rozumie </a:t>
            </a:r>
            <a:r>
              <a:rPr lang="pl-PL" sz="4400" dirty="0">
                <a:latin typeface="Calibri" panose="020F0502020204030204" pitchFamily="34" charset="0"/>
              </a:rPr>
              <a:t>- jeśli oferujący daną umowę nie chce lub nie potrafi wyjaśnić jej zasad/warunków, lepiej zrezygnować z takiej propozycji.</a:t>
            </a: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75656" y="62068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rgbClr val="1F497D"/>
                </a:solidFill>
                <a:latin typeface="Calibri" pitchFamily="34" charset="0"/>
              </a:rPr>
              <a:t>PODSTAWOWE ZASADY BEZPIECZNEGO OSZCZĘDZANIA/INWESTOWANIA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2108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908721"/>
            <a:ext cx="7848872" cy="5328592"/>
          </a:xfrm>
        </p:spPr>
        <p:txBody>
          <a:bodyPr>
            <a:noAutofit/>
          </a:bodyPr>
          <a:lstStyle/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</a:rPr>
              <a:t>d</a:t>
            </a:r>
            <a:r>
              <a:rPr lang="pl-PL" b="1" dirty="0" smtClean="0">
                <a:latin typeface="Calibri" panose="020F0502020204030204" pitchFamily="34" charset="0"/>
              </a:rPr>
              <a:t>epozyty </a:t>
            </a:r>
            <a:r>
              <a:rPr lang="pl-PL" dirty="0">
                <a:latin typeface="Calibri" panose="020F0502020204030204" pitchFamily="34" charset="0"/>
              </a:rPr>
              <a:t>(np. lokaty) zgormadzone w bankach krajowych (tj. z siedzibą na terytorium Polski), spółdzielczych kasach </a:t>
            </a:r>
            <a:r>
              <a:rPr lang="pl-PL" dirty="0" smtClean="0">
                <a:latin typeface="Calibri" panose="020F0502020204030204" pitchFamily="34" charset="0"/>
              </a:rPr>
              <a:t>oszczędnościowo - kredytowych </a:t>
            </a:r>
            <a:r>
              <a:rPr lang="pl-PL" dirty="0">
                <a:latin typeface="Calibri" panose="020F0502020204030204" pitchFamily="34" charset="0"/>
              </a:rPr>
              <a:t>oraz oddziałach banków zagranicznych (tj. banków z siedzibą za granicą, na terytorium państwa niebędącego członkiem Unii Europejskiej) są objęte </a:t>
            </a:r>
            <a:r>
              <a:rPr lang="pl-PL" b="1" dirty="0">
                <a:latin typeface="Calibri" panose="020F0502020204030204" pitchFamily="34" charset="0"/>
              </a:rPr>
              <a:t>gwarancjami Bankowego Funduszu Gwarancyjnego </a:t>
            </a:r>
            <a:r>
              <a:rPr lang="pl-PL" dirty="0">
                <a:latin typeface="Calibri" panose="020F0502020204030204" pitchFamily="34" charset="0"/>
              </a:rPr>
              <a:t>do wysokości równowartości </a:t>
            </a:r>
            <a:r>
              <a:rPr lang="pl-PL" b="1" dirty="0">
                <a:latin typeface="Calibri" panose="020F0502020204030204" pitchFamily="34" charset="0"/>
              </a:rPr>
              <a:t>100 tys. EURO</a:t>
            </a:r>
            <a:r>
              <a:rPr lang="pl-PL" dirty="0">
                <a:latin typeface="Calibri" panose="020F0502020204030204" pitchFamily="34" charset="0"/>
              </a:rPr>
              <a:t> w złotych. </a:t>
            </a:r>
            <a:endParaRPr lang="pl-PL" dirty="0" smtClean="0">
              <a:latin typeface="Calibri" panose="020F0502020204030204" pitchFamily="34" charset="0"/>
            </a:endParaRPr>
          </a:p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należy </a:t>
            </a:r>
            <a:r>
              <a:rPr lang="pl-PL" dirty="0">
                <a:latin typeface="Calibri" panose="020F0502020204030204" pitchFamily="34" charset="0"/>
              </a:rPr>
              <a:t>pamiętać, iż inne produkty inwestycyjne (np. akcje, fundusze inwestycyjne) nie są objęte tego typu ochroną. </a:t>
            </a: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331640" y="359898"/>
            <a:ext cx="7507560" cy="476814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 smtClean="0">
                <a:solidFill>
                  <a:srgbClr val="1F497D"/>
                </a:solidFill>
                <a:latin typeface="Calibri" pitchFamily="34" charset="0"/>
              </a:rPr>
              <a:t>WARTO WIEDZIEĆ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400392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2636912"/>
            <a:ext cx="7406640" cy="2232248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6000" b="1" i="1" dirty="0">
                <a:solidFill>
                  <a:srgbClr val="000000"/>
                </a:solidFill>
                <a:latin typeface="Calibri" pitchFamily="34" charset="0"/>
              </a:rPr>
              <a:t>Dziękuję za uwagę!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474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161</TotalTime>
  <Words>473</Words>
  <Application>Microsoft Office PowerPoint</Application>
  <PresentationFormat>Pokaz na ekranie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Przesilenie</vt:lpstr>
      <vt:lpstr>Prezentacja programu PowerPoint</vt:lpstr>
      <vt:lpstr>ZARABIANIE, OSZCZĘDZANIE, INWESTOWANIE</vt:lpstr>
      <vt:lpstr>INWESTOWANIE = RYZYKO</vt:lpstr>
      <vt:lpstr>PODSTAWOWE ZASADY BEZPIECZNEGO OSZCZĘDZANIA/INWESTOWANIA</vt:lpstr>
      <vt:lpstr>PODSTAWOWE ZASADY BEZPIECZNEGO OSZCZĘDZANIA/INWESTOWANIA</vt:lpstr>
      <vt:lpstr>PODSTAWOWE ZASADY BEZPIECZNEGO OSZCZĘDZANIA/INWESTOWANIA</vt:lpstr>
      <vt:lpstr>PODSTAWOWE ZASADY BEZPIECZNEGO OSZCZĘDZANIA/INWESTOWANIA</vt:lpstr>
      <vt:lpstr>WARTO WIEDZIEĆ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OFSUTW</dc:creator>
  <cp:lastModifiedBy>Dell</cp:lastModifiedBy>
  <cp:revision>16</cp:revision>
  <dcterms:created xsi:type="dcterms:W3CDTF">2019-07-09T12:39:52Z</dcterms:created>
  <dcterms:modified xsi:type="dcterms:W3CDTF">2021-06-22T09:26:39Z</dcterms:modified>
</cp:coreProperties>
</file>